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34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42511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House Prices - Advanced Regression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55916"/>
    </mc:Choice>
    <mc:Fallback xmlns="">
      <p:transition spd="slow" advTm="6559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2" y="8962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9AB36-DDE3-707D-9388-E6248E2ED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301" y="1949449"/>
            <a:ext cx="4710828" cy="452813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4B7F8-E043-78BA-E571-53DEE05D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6244" y="2120900"/>
            <a:ext cx="4639736" cy="37481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Initially 37 Numerical Features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Handling discrete and continuous variables, based on the distribution of the numerical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Dropping variables where 95% of the values are similar or constant.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Retained 35 features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2" y="8962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 Co-relation)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4B7F8-E043-78BA-E571-53DEE05D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6244" y="2120900"/>
            <a:ext cx="4639736" cy="37481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18 of the numerical features has some noticeable correlation with ”</a:t>
            </a:r>
            <a:r>
              <a:rPr lang="en-US" dirty="0" err="1"/>
              <a:t>SalePrice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Low correlation with ”</a:t>
            </a:r>
            <a:r>
              <a:rPr lang="en-US" dirty="0" err="1"/>
              <a:t>SalePrice</a:t>
            </a:r>
            <a:r>
              <a:rPr lang="en-US" dirty="0"/>
              <a:t>” is likely not to have a huge impact on the final sale price of the house, any variables with correlation less than 0.3 replaced by 0 for simplicity.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F8081-A62E-CAAA-004B-0BF6DB0308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48425" y="2055625"/>
            <a:ext cx="5467350" cy="4346117"/>
          </a:xfrm>
        </p:spPr>
      </p:pic>
    </p:spTree>
    <p:extLst>
      <p:ext uri="{BB962C8B-B14F-4D97-AF65-F5344CB8AC3E}">
        <p14:creationId xmlns:p14="http://schemas.microsoft.com/office/powerpoint/2010/main" val="24771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2" y="8962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 Co-relation)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E2F36-EF22-75DB-68AF-E7B720B5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2" y="2016754"/>
            <a:ext cx="5193027" cy="3736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B7C0D-6528-1A33-4B28-782824C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80" y="2016754"/>
            <a:ext cx="5193792" cy="3736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9E2D4-470B-F3F7-F951-91130A870B78}"/>
              </a:ext>
            </a:extLst>
          </p:cNvPr>
          <p:cNvSpPr txBox="1"/>
          <p:nvPr/>
        </p:nvSpPr>
        <p:spPr>
          <a:xfrm>
            <a:off x="731522" y="5878831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Features with high correlation (higher than 0.5)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298CF-462C-EDF8-F0B4-ED2C26CA8D16}"/>
              </a:ext>
            </a:extLst>
          </p:cNvPr>
          <p:cNvSpPr txBox="1"/>
          <p:nvPr/>
        </p:nvSpPr>
        <p:spPr>
          <a:xfrm>
            <a:off x="6835180" y="5878831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low correlation (between 0.3-0.5)</a:t>
            </a:r>
          </a:p>
        </p:txBody>
      </p:sp>
    </p:spTree>
    <p:extLst>
      <p:ext uri="{BB962C8B-B14F-4D97-AF65-F5344CB8AC3E}">
        <p14:creationId xmlns:p14="http://schemas.microsoft.com/office/powerpoint/2010/main" val="367684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2" y="8962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 Missing Values Train Set)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9E2D4-470B-F3F7-F951-91130A870B78}"/>
              </a:ext>
            </a:extLst>
          </p:cNvPr>
          <p:cNvSpPr txBox="1"/>
          <p:nvPr/>
        </p:nvSpPr>
        <p:spPr>
          <a:xfrm>
            <a:off x="1226822" y="5763414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of </a:t>
            </a:r>
            <a:r>
              <a:rPr lang="en-US" dirty="0" err="1"/>
              <a:t>NaN</a:t>
            </a:r>
            <a:r>
              <a:rPr lang="en-US" dirty="0"/>
              <a:t> per column of the Train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E60F-3936-1CA1-0391-4EBA0D9B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2" y="2129664"/>
            <a:ext cx="4888228" cy="3540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81FA2-18C7-E8F8-B74B-68BF7D31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6" y="2005583"/>
            <a:ext cx="4570096" cy="3806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2DDD00-7510-14EB-A829-40DA960EF63D}"/>
              </a:ext>
            </a:extLst>
          </p:cNvPr>
          <p:cNvSpPr txBox="1"/>
          <p:nvPr/>
        </p:nvSpPr>
        <p:spPr>
          <a:xfrm>
            <a:off x="6715126" y="5740331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each imputed feature before and after imputation (Train Set)</a:t>
            </a:r>
          </a:p>
        </p:txBody>
      </p:sp>
    </p:spTree>
    <p:extLst>
      <p:ext uri="{BB962C8B-B14F-4D97-AF65-F5344CB8AC3E}">
        <p14:creationId xmlns:p14="http://schemas.microsoft.com/office/powerpoint/2010/main" val="354147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22" y="8962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 Missing Values Test Set)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9E2D4-470B-F3F7-F951-91130A870B78}"/>
              </a:ext>
            </a:extLst>
          </p:cNvPr>
          <p:cNvSpPr txBox="1"/>
          <p:nvPr/>
        </p:nvSpPr>
        <p:spPr>
          <a:xfrm>
            <a:off x="1226822" y="5763414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of </a:t>
            </a:r>
            <a:r>
              <a:rPr lang="en-US" dirty="0" err="1"/>
              <a:t>NaN</a:t>
            </a:r>
            <a:r>
              <a:rPr lang="en-US" dirty="0"/>
              <a:t> per column of the Test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DDD00-7510-14EB-A829-40DA960EF63D}"/>
              </a:ext>
            </a:extLst>
          </p:cNvPr>
          <p:cNvSpPr txBox="1"/>
          <p:nvPr/>
        </p:nvSpPr>
        <p:spPr>
          <a:xfrm>
            <a:off x="6715126" y="5740331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each imputed feature before and after imputation (Test 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10AF6-6850-4AF3-9213-53A04556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1" y="2020824"/>
            <a:ext cx="4983309" cy="360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3BD28-6BF3-5C98-5094-1E7F5497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991383"/>
            <a:ext cx="5267325" cy="37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98890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(Numerical Features Summary)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F6603-C2EF-14C7-F148-13C0A91DD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Total 37 Numerical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Based on histogram, </a:t>
            </a:r>
            <a:r>
              <a:rPr lang="en-US" b="0" i="0" dirty="0">
                <a:effectLst/>
                <a:latin typeface="Inter"/>
              </a:rPr>
              <a:t>variables where 95% of the values are similar or constant, were dropped and number of numerical features become 35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Based on co-relation and analysis, Training set shape (Numerical features): (1460, 18), Test set shape (Numerical features): (1459, 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Missing value analysis and filling up by mean Training set shape (Numerical features): (1460, 16), Test set shape (Numerical features): (1459, 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95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Features)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D5037-50B6-3FE0-DD4A-83835FB3AA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Initially 44 Categorical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Some variables </a:t>
            </a:r>
            <a:r>
              <a:rPr lang="en-US" b="0" i="0" dirty="0">
                <a:effectLst/>
                <a:latin typeface="Inter"/>
              </a:rPr>
              <a:t>highly dominated by one 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V</a:t>
            </a:r>
            <a:r>
              <a:rPr lang="en-US" b="0" i="0" dirty="0">
                <a:effectLst/>
                <a:latin typeface="Inter"/>
              </a:rPr>
              <a:t>ariables dominated by one outcome will be removed from both datasets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After dropping, Training set shape (Categorical features): (1460, 29) Test set shape (Categorical features): (1459, 28)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C6E2B2-FF61-5DF9-8661-F2FA02F7F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53375" y="1076325"/>
            <a:ext cx="4097654" cy="5676900"/>
          </a:xfrm>
        </p:spPr>
      </p:pic>
    </p:spTree>
    <p:extLst>
      <p:ext uri="{BB962C8B-B14F-4D97-AF65-F5344CB8AC3E}">
        <p14:creationId xmlns:p14="http://schemas.microsoft.com/office/powerpoint/2010/main" val="142025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95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Features)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D5037-50B6-3FE0-DD4A-83835FB3AA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Variation of the target '</a:t>
            </a:r>
            <a:r>
              <a:rPr lang="en-US" dirty="0" err="1"/>
              <a:t>SalePrice</a:t>
            </a:r>
            <a:r>
              <a:rPr lang="en-US" dirty="0"/>
              <a:t>' in each of the categorical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Inter"/>
              </a:rPr>
              <a:t>C</a:t>
            </a:r>
            <a:r>
              <a:rPr lang="en-US" b="0" i="0" dirty="0">
                <a:effectLst/>
                <a:latin typeface="Inter"/>
              </a:rPr>
              <a:t>ertain categorical variables are co-dependent on each 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 </a:t>
            </a:r>
            <a:r>
              <a:rPr lang="en-US" b="0" i="0" dirty="0">
                <a:effectLst/>
                <a:latin typeface="Inter"/>
              </a:rPr>
              <a:t>Chi-squared test to be done for each pair of variables at a 5% significance level 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3957C1-6F34-1F5E-5889-127DB6958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266825"/>
            <a:ext cx="4995261" cy="5238750"/>
          </a:xfrm>
        </p:spPr>
      </p:pic>
    </p:spTree>
    <p:extLst>
      <p:ext uri="{BB962C8B-B14F-4D97-AF65-F5344CB8AC3E}">
        <p14:creationId xmlns:p14="http://schemas.microsoft.com/office/powerpoint/2010/main" val="96820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95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Features)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D5037-50B6-3FE0-DD4A-83835FB3AA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Inter"/>
              </a:rPr>
              <a:t>T</a:t>
            </a:r>
            <a:r>
              <a:rPr lang="en-US" b="0" i="0" dirty="0">
                <a:effectLst/>
                <a:latin typeface="Inter"/>
              </a:rPr>
              <a:t>hree pairs of categorical variables for which the distribution of sale price is very similar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"Exterior1st" and "Exterior2nd"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0" i="0" dirty="0">
                <a:effectLst/>
                <a:latin typeface="Inter"/>
              </a:rPr>
              <a:t>"</a:t>
            </a:r>
            <a:r>
              <a:rPr lang="en-US" b="0" i="0" dirty="0" err="1">
                <a:effectLst/>
                <a:latin typeface="Inter"/>
              </a:rPr>
              <a:t>ExterQual</a:t>
            </a:r>
            <a:r>
              <a:rPr lang="en-US" b="0" i="0" dirty="0">
                <a:effectLst/>
                <a:latin typeface="Inter"/>
              </a:rPr>
              <a:t>" and "</a:t>
            </a:r>
            <a:r>
              <a:rPr lang="en-US" b="0" i="0" dirty="0" err="1">
                <a:effectLst/>
                <a:latin typeface="Inter"/>
              </a:rPr>
              <a:t>MasVnrType</a:t>
            </a:r>
            <a:r>
              <a:rPr lang="en-US" b="0" i="0" dirty="0">
                <a:effectLst/>
                <a:latin typeface="Inter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b="0" i="0" dirty="0">
                <a:effectLst/>
                <a:latin typeface="Inter"/>
              </a:rPr>
              <a:t>"</a:t>
            </a:r>
            <a:r>
              <a:rPr lang="en-US" b="0" i="0" dirty="0" err="1">
                <a:effectLst/>
                <a:latin typeface="Inter"/>
              </a:rPr>
              <a:t>BsmtQual</a:t>
            </a:r>
            <a:r>
              <a:rPr lang="en-US" b="0" i="0" dirty="0">
                <a:effectLst/>
                <a:latin typeface="Inter"/>
              </a:rPr>
              <a:t>" and "</a:t>
            </a:r>
            <a:r>
              <a:rPr lang="en-US" b="0" i="0" dirty="0" err="1">
                <a:effectLst/>
                <a:latin typeface="Inter"/>
              </a:rPr>
              <a:t>BsmtExposure</a:t>
            </a:r>
            <a:r>
              <a:rPr lang="en-US" b="0" i="0" dirty="0">
                <a:effectLst/>
                <a:latin typeface="Inter"/>
              </a:rPr>
              <a:t>"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C539C-2B19-A6A1-DA0E-B3EBB5DF7E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6577B-32D3-FF25-85D2-BCC4E858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56" y="1962925"/>
            <a:ext cx="6023301" cy="2150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B8B82-79D1-00FB-7A30-6EDCBFBD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88" y="4113276"/>
            <a:ext cx="3050795" cy="167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0CC9F-C96A-9CA5-E262-AFB0D5A37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725" y="4029131"/>
            <a:ext cx="38100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95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Features)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F3651-AAAE-338C-B939-D309724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" y="2046873"/>
            <a:ext cx="3834881" cy="3296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44CB7-A461-1FEE-B87B-D5FE3438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17" y="1988533"/>
            <a:ext cx="3831336" cy="3272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09DDC-799F-654E-1BAC-7D547161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46" y="2069410"/>
            <a:ext cx="3781520" cy="3191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EA3659-F8B7-648D-33C2-2D4C7F0CAF71}"/>
              </a:ext>
            </a:extLst>
          </p:cNvPr>
          <p:cNvSpPr txBox="1"/>
          <p:nvPr/>
        </p:nvSpPr>
        <p:spPr>
          <a:xfrm>
            <a:off x="76200" y="5463488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of the </a:t>
            </a:r>
            <a:r>
              <a:rPr lang="en-US" dirty="0" err="1"/>
              <a:t>ChiSq</a:t>
            </a:r>
            <a:r>
              <a:rPr lang="en-US" dirty="0"/>
              <a:t> Test </a:t>
            </a:r>
            <a:r>
              <a:rPr lang="en-US" dirty="0" err="1"/>
              <a:t>bewteen</a:t>
            </a:r>
            <a:r>
              <a:rPr lang="en-US" dirty="0"/>
              <a:t> Exterior1st and Exterior2nd is: 0.0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D557A7-080F-95BB-CE7D-720AEA44E541}"/>
              </a:ext>
            </a:extLst>
          </p:cNvPr>
          <p:cNvSpPr txBox="1"/>
          <p:nvPr/>
        </p:nvSpPr>
        <p:spPr>
          <a:xfrm>
            <a:off x="3677573" y="5463487"/>
            <a:ext cx="428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of the </a:t>
            </a:r>
            <a:r>
              <a:rPr lang="en-US" dirty="0" err="1"/>
              <a:t>ChiSq</a:t>
            </a:r>
            <a:r>
              <a:rPr lang="en-US" dirty="0"/>
              <a:t> Test </a:t>
            </a:r>
            <a:r>
              <a:rPr lang="en-US" dirty="0" err="1"/>
              <a:t>bewteen</a:t>
            </a:r>
            <a:r>
              <a:rPr lang="en-US" dirty="0"/>
              <a:t> </a:t>
            </a:r>
            <a:r>
              <a:rPr lang="en-US" dirty="0" err="1"/>
              <a:t>ExterQual</a:t>
            </a:r>
            <a:r>
              <a:rPr lang="en-US" dirty="0"/>
              <a:t> and </a:t>
            </a:r>
            <a:r>
              <a:rPr lang="en-US" dirty="0" err="1"/>
              <a:t>MasVnrType</a:t>
            </a:r>
            <a:r>
              <a:rPr lang="en-US" dirty="0"/>
              <a:t> is: 1.018755467e-54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C327BC-9282-9581-D51D-CBB2D387D525}"/>
              </a:ext>
            </a:extLst>
          </p:cNvPr>
          <p:cNvSpPr txBox="1"/>
          <p:nvPr/>
        </p:nvSpPr>
        <p:spPr>
          <a:xfrm>
            <a:off x="8068598" y="5463487"/>
            <a:ext cx="425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of the </a:t>
            </a:r>
            <a:r>
              <a:rPr lang="en-US" dirty="0" err="1"/>
              <a:t>ChiSq</a:t>
            </a:r>
            <a:r>
              <a:rPr lang="en-US" dirty="0"/>
              <a:t> Test </a:t>
            </a:r>
            <a:r>
              <a:rPr lang="en-US" dirty="0" err="1"/>
              <a:t>bewteen</a:t>
            </a:r>
            <a:r>
              <a:rPr lang="en-US" dirty="0"/>
              <a:t> </a:t>
            </a:r>
            <a:r>
              <a:rPr lang="en-US" dirty="0" err="1"/>
              <a:t>BsmtQual</a:t>
            </a:r>
            <a:r>
              <a:rPr lang="en-US" dirty="0"/>
              <a:t> and </a:t>
            </a:r>
            <a:r>
              <a:rPr lang="en-US" dirty="0" err="1"/>
              <a:t>BsmtExposure</a:t>
            </a:r>
            <a:r>
              <a:rPr lang="en-US" dirty="0"/>
              <a:t> is: 3.879216e-32</a:t>
            </a:r>
          </a:p>
        </p:txBody>
      </p:sp>
    </p:spTree>
    <p:extLst>
      <p:ext uri="{BB962C8B-B14F-4D97-AF65-F5344CB8AC3E}">
        <p14:creationId xmlns:p14="http://schemas.microsoft.com/office/powerpoint/2010/main" val="124003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Presented by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F4E56-CCEB-3374-E26D-C271C59B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Nasir Uddin Ahmed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 Missing Values Train Set)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Inter"/>
              </a:rPr>
              <a:t>F</a:t>
            </a:r>
            <a:r>
              <a:rPr lang="en-US" b="0" i="0" dirty="0">
                <a:effectLst/>
                <a:latin typeface="Inter"/>
              </a:rPr>
              <a:t>ive categorical variables that have a significant amount of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R</a:t>
            </a:r>
            <a:r>
              <a:rPr lang="en-US" b="0" i="0" dirty="0">
                <a:effectLst/>
                <a:latin typeface="Inter"/>
              </a:rPr>
              <a:t>emove any columns with more than 30% </a:t>
            </a:r>
            <a:r>
              <a:rPr lang="en-US" b="0" i="0" dirty="0" err="1">
                <a:effectLst/>
                <a:latin typeface="Inter"/>
              </a:rPr>
              <a:t>NaN</a:t>
            </a:r>
            <a:r>
              <a:rPr lang="en-US" b="0" i="0" dirty="0">
                <a:effectLst/>
                <a:latin typeface="Inter"/>
              </a:rPr>
              <a:t> entries from both datasets.</a:t>
            </a:r>
            <a:r>
              <a:rPr lang="en-US" dirty="0">
                <a:latin typeface="Inter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en-US" b="0" i="0" dirty="0">
                <a:effectLst/>
                <a:latin typeface="Inter"/>
              </a:rPr>
              <a:t>Imputation will be used to fill in the missing entries of remaining columns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B961C-F3DC-898B-64DF-892B94B8BA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986" y="2120900"/>
            <a:ext cx="5132387" cy="3664947"/>
          </a:xfrm>
        </p:spPr>
      </p:pic>
    </p:spTree>
    <p:extLst>
      <p:ext uri="{BB962C8B-B14F-4D97-AF65-F5344CB8AC3E}">
        <p14:creationId xmlns:p14="http://schemas.microsoft.com/office/powerpoint/2010/main" val="165898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 Missing Values Test Set)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5206732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Inter"/>
              </a:rPr>
              <a:t>Less than 5% </a:t>
            </a:r>
            <a:r>
              <a:rPr lang="en-US" dirty="0" err="1">
                <a:latin typeface="Inter"/>
              </a:rPr>
              <a:t>NaN</a:t>
            </a:r>
            <a:r>
              <a:rPr lang="en-US" dirty="0">
                <a:latin typeface="Inter"/>
              </a:rPr>
              <a:t> values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en-US" b="0" i="0" dirty="0" err="1">
                <a:effectLst/>
                <a:latin typeface="Inter"/>
              </a:rPr>
              <a:t>NaN</a:t>
            </a:r>
            <a:r>
              <a:rPr lang="en-US" b="0" i="0" dirty="0">
                <a:effectLst/>
                <a:latin typeface="Inter"/>
              </a:rPr>
              <a:t> entry to be filled by co-responding modal class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Training set shape (Categorical features): (1460, 21) Test set shape (Categorical features): (1459, 20)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AEC2AC-D07C-7F8A-7EA1-E98C026B35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4012" y="2009789"/>
            <a:ext cx="5335372" cy="3859304"/>
          </a:xfrm>
        </p:spPr>
      </p:pic>
    </p:spTree>
    <p:extLst>
      <p:ext uri="{BB962C8B-B14F-4D97-AF65-F5344CB8AC3E}">
        <p14:creationId xmlns:p14="http://schemas.microsoft.com/office/powerpoint/2010/main" val="410631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 Summary)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10323195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Inter"/>
              </a:rPr>
              <a:t>Initially 44 Categorical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After </a:t>
            </a:r>
            <a:r>
              <a:rPr lang="en-US" b="0" i="0" dirty="0">
                <a:effectLst/>
                <a:latin typeface="Inter"/>
              </a:rPr>
              <a:t>Count Plots and analysis Training set shape (Categorical features): (1460, 29) Test set shape (Categorical features): (1459, 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After Box Plot and </a:t>
            </a:r>
            <a:r>
              <a:rPr lang="en-US" b="0" i="0" dirty="0">
                <a:effectLst/>
                <a:latin typeface="Inter"/>
              </a:rPr>
              <a:t>Chi-squared test</a:t>
            </a:r>
            <a:r>
              <a:rPr lang="en-US" dirty="0">
                <a:latin typeface="Inter"/>
              </a:rPr>
              <a:t> and analysis Training set shape (Categorical features): (1460, 26) Test set shape (Categorical features): (1459, 25)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After handling missing values Training set shape (Categorical features): (1460, 21) Test set shape (Categorical features): (1459, 20) </a:t>
            </a:r>
          </a:p>
        </p:txBody>
      </p:sp>
    </p:spTree>
    <p:extLst>
      <p:ext uri="{BB962C8B-B14F-4D97-AF65-F5344CB8AC3E}">
        <p14:creationId xmlns:p14="http://schemas.microsoft.com/office/powerpoint/2010/main" val="46973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(Categorical Features)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493629"/>
            <a:ext cx="7332346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Inter"/>
              </a:rPr>
              <a:t>T</a:t>
            </a:r>
            <a:r>
              <a:rPr lang="en-US" b="0" i="0" dirty="0">
                <a:effectLst/>
                <a:latin typeface="Inter"/>
              </a:rPr>
              <a:t>ransforming the categorical entries into numerical entries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en-US" b="0" i="0" dirty="0">
                <a:effectLst/>
                <a:latin typeface="Inter"/>
              </a:rPr>
              <a:t> </a:t>
            </a:r>
            <a:r>
              <a:rPr lang="en-US" b="0" i="0" dirty="0" err="1">
                <a:effectLst/>
                <a:latin typeface="Inter"/>
              </a:rPr>
              <a:t>get_dummies</a:t>
            </a:r>
            <a:r>
              <a:rPr lang="en-US" b="0" i="0" dirty="0">
                <a:effectLst/>
                <a:latin typeface="Inter"/>
              </a:rPr>
              <a:t>() function used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en-US" b="0" i="0" dirty="0">
                <a:effectLst/>
                <a:latin typeface="Inter"/>
              </a:rPr>
              <a:t> Categorical features transformed into a binary feature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Training set shape (Categorical features): (1460, 137) Test set shape (Categorical features): (1459, 137) </a:t>
            </a:r>
            <a:endParaRPr lang="en-US" b="0" i="0" dirty="0">
              <a:effectLst/>
              <a:latin typeface="Inter"/>
            </a:endParaRPr>
          </a:p>
          <a:p>
            <a:pPr marL="0" indent="0">
              <a:buNone/>
            </a:pPr>
            <a:endParaRPr lang="en-US" dirty="0"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AE4C-5300-2DB3-81D9-11422C27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6" y="1989125"/>
            <a:ext cx="3967716" cy="2489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2B6A2-719D-8F3E-F1C6-4B6BED2C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53" y="4478485"/>
            <a:ext cx="4999575" cy="17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2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(Data Joining)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493629"/>
            <a:ext cx="11332845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 Adding numerical and categorical datasets together Train set: (1460, 153) Test set: (1459, 152)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 Year of construction and the Year of Remodeling variables will be transformed into new variables representing the Age of the House and the Age since the house was remodeled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 </a:t>
            </a:r>
            <a:r>
              <a:rPr lang="en-US" dirty="0">
                <a:latin typeface="Inter"/>
              </a:rPr>
              <a:t>C</a:t>
            </a:r>
            <a:r>
              <a:rPr lang="en-US" b="0" i="0" dirty="0">
                <a:effectLst/>
                <a:latin typeface="Inter"/>
              </a:rPr>
              <a:t>onsidering the continuous numerical variables that are skewed</a:t>
            </a:r>
          </a:p>
          <a:p>
            <a:pPr marL="0" indent="0">
              <a:buNone/>
            </a:pPr>
            <a:endParaRPr lang="en-US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en-US" dirty="0">
                <a:latin typeface="Inter"/>
              </a:rPr>
              <a:t>   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0958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B885-E62A-BF3E-E3EA-92DE17A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7779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 (Data Joining)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9497-249A-0379-0975-9120777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493629"/>
            <a:ext cx="11332845" cy="3748193"/>
          </a:xfrm>
        </p:spPr>
        <p:txBody>
          <a:bodyPr/>
          <a:lstStyle/>
          <a:p>
            <a:pPr marL="0" indent="0">
              <a:buNone/>
            </a:pPr>
            <a:endParaRPr lang="en-US" b="0" i="0" dirty="0">
              <a:effectLst/>
              <a:latin typeface="Inter"/>
            </a:endParaRPr>
          </a:p>
          <a:p>
            <a:pPr marL="0" indent="0">
              <a:buNone/>
            </a:pPr>
            <a:r>
              <a:rPr lang="en-US" dirty="0">
                <a:latin typeface="Inter"/>
              </a:rPr>
              <a:t>   </a:t>
            </a:r>
            <a:endParaRPr lang="en-US" b="0" i="0" dirty="0"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FE4C5-0448-F89D-58E3-891A33DC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6423"/>
            <a:ext cx="3514726" cy="424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C572C-073B-FDDE-BC95-0F87D362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1996423"/>
            <a:ext cx="3793784" cy="4080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6DDE3-1E82-C0FB-9768-364C31ACB8CB}"/>
              </a:ext>
            </a:extLst>
          </p:cNvPr>
          <p:cNvSpPr txBox="1"/>
          <p:nvPr/>
        </p:nvSpPr>
        <p:spPr>
          <a:xfrm>
            <a:off x="2045969" y="5892285"/>
            <a:ext cx="295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start of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211F6-4FC8-2E3D-7659-6B8BAC0C24CF}"/>
              </a:ext>
            </a:extLst>
          </p:cNvPr>
          <p:cNvSpPr txBox="1"/>
          <p:nvPr/>
        </p:nvSpPr>
        <p:spPr>
          <a:xfrm>
            <a:off x="9088267" y="6002925"/>
            <a:ext cx="295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features engineering</a:t>
            </a:r>
          </a:p>
        </p:txBody>
      </p:sp>
    </p:spTree>
    <p:extLst>
      <p:ext uri="{BB962C8B-B14F-4D97-AF65-F5344CB8AC3E}">
        <p14:creationId xmlns:p14="http://schemas.microsoft.com/office/powerpoint/2010/main" val="1797833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6347-2869-5197-83D3-E96A36D8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D714-0602-F80A-8D23-FA80F9B68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10199370" cy="37481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3 </a:t>
            </a:r>
            <a:r>
              <a:rPr lang="en-US" b="0" i="0" dirty="0">
                <a:effectLst/>
                <a:latin typeface="Inter"/>
              </a:rPr>
              <a:t>supervised learning models considered (Linear Regression, Decision Tree, Random Forest)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fr-FR" dirty="0" err="1">
                <a:latin typeface="Inter"/>
              </a:rPr>
              <a:t>X_train</a:t>
            </a:r>
            <a:r>
              <a:rPr lang="fr-FR" dirty="0">
                <a:latin typeface="Inter"/>
              </a:rPr>
              <a:t>:(1168, 152) </a:t>
            </a:r>
            <a:r>
              <a:rPr lang="fr-FR" dirty="0" err="1">
                <a:latin typeface="Inter"/>
              </a:rPr>
              <a:t>y_train</a:t>
            </a:r>
            <a:r>
              <a:rPr lang="fr-FR" dirty="0">
                <a:latin typeface="Inter"/>
              </a:rPr>
              <a:t>:(1168,)</a:t>
            </a:r>
            <a:endParaRPr lang="en-US" dirty="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X_test</a:t>
            </a:r>
            <a:r>
              <a:rPr lang="en-US" dirty="0">
                <a:latin typeface="Inter"/>
              </a:rPr>
              <a:t>:(292, 152) </a:t>
            </a:r>
            <a:r>
              <a:rPr lang="en-US" dirty="0" err="1">
                <a:latin typeface="Inter"/>
              </a:rPr>
              <a:t>y_test</a:t>
            </a:r>
            <a:r>
              <a:rPr lang="en-US" dirty="0">
                <a:latin typeface="Inter"/>
              </a:rPr>
              <a:t>:(292,)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5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7086-181D-D4AA-E0FE-44352D94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C6E4E-BD2F-A5F8-6475-C96856AA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0" y="2047876"/>
            <a:ext cx="4060378" cy="398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CC06A-1D0A-A54F-CA02-234C44EB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78" y="2486024"/>
            <a:ext cx="7106171" cy="26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7086-181D-D4AA-E0FE-44352D94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AF05F-26A6-738D-BA2D-AE849537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0" y="2569944"/>
            <a:ext cx="3881389" cy="2809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B55E7-2E8F-F9B2-C3AE-DFD51E9A2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03" y="2566461"/>
            <a:ext cx="3886200" cy="2813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0B163-B0D2-7B51-6920-C985DBFDA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0" y="2566461"/>
            <a:ext cx="3886200" cy="28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6417-E247-6BDB-0C91-D5B18C14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(Decision Tree)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50274-2471-503D-1A50-72D18584F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0031" y="2143979"/>
            <a:ext cx="9151937" cy="4714021"/>
          </a:xfrm>
        </p:spPr>
      </p:pic>
    </p:spTree>
    <p:extLst>
      <p:ext uri="{BB962C8B-B14F-4D97-AF65-F5344CB8AC3E}">
        <p14:creationId xmlns:p14="http://schemas.microsoft.com/office/powerpoint/2010/main" val="98818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804D-6680-5240-FEEB-8ACDFFA0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20D-10AC-DE1B-C8E9-CFF20F05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Objectives of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Methodology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218211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7E2A-5F22-99C1-1261-3C5C890B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(Linear Regression)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490A85-9359-7B46-05B5-D87689A6B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46287"/>
            <a:ext cx="12192000" cy="33734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AB8A-7CFC-4DC3-759F-D7991359D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7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7E2A-5F22-99C1-1261-3C5C890B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(Decision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AB8A-7CFC-4DC3-759F-D7991359D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ADE1D9-330D-C49D-AC88-2C8691CFD1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85436-5CB8-EC2A-8738-C57A0B71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12192000" cy="31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74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7E2A-5F22-99C1-1261-3C5C890B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(Random Forest)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AB8A-7CFC-4DC3-759F-D7991359D8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ADE1D9-330D-C49D-AC88-2C8691CFD1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3AC46-0E78-3A74-6E9F-0EF43EA1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368"/>
            <a:ext cx="12192000" cy="26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7E2A-5F22-99C1-1261-3C5C890B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70564-6F26-04D8-75DC-0993C47D89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2314" y="2315587"/>
            <a:ext cx="3566160" cy="356616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5519C2-6AE0-DA5E-9ADB-7DF7FF25A0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66874" y="2330449"/>
            <a:ext cx="3567113" cy="35671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8C3D1-D093-777F-0260-D34DF3EC3E9F}"/>
              </a:ext>
            </a:extLst>
          </p:cNvPr>
          <p:cNvSpPr txBox="1"/>
          <p:nvPr/>
        </p:nvSpPr>
        <p:spPr>
          <a:xfrm>
            <a:off x="1435892" y="5705474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used to fix Numerical Missing Values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6808C-522C-401A-A6E5-43E0CC491F53}"/>
              </a:ext>
            </a:extLst>
          </p:cNvPr>
          <p:cNvSpPr txBox="1"/>
          <p:nvPr/>
        </p:nvSpPr>
        <p:spPr>
          <a:xfrm>
            <a:off x="6981825" y="5705473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used to fix Numerical 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348401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26AD-9005-38F0-44B5-6DE2AAC3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9835D-6069-A8E8-3D02-C883476926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500" y="2313780"/>
            <a:ext cx="5715000" cy="3230217"/>
          </a:xfrm>
        </p:spPr>
      </p:pic>
    </p:spTree>
    <p:extLst>
      <p:ext uri="{BB962C8B-B14F-4D97-AF65-F5344CB8AC3E}">
        <p14:creationId xmlns:p14="http://schemas.microsoft.com/office/powerpoint/2010/main" val="84253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77AB-F8DE-27E5-8FF4-41FBD342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4E11-4211-B543-F2A4-CD511142A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2729" y="3109807"/>
            <a:ext cx="10058399" cy="3748193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266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92AB-D428-2951-3E7B-4DD15723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1DB-2B3C-9E20-66B0-460F9A39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Predict sale prices of houses by using various aspects of residential homes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Focusing on descriptive and predictive analytics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Applying features engineering </a:t>
            </a:r>
          </a:p>
        </p:txBody>
      </p:sp>
    </p:spTree>
    <p:extLst>
      <p:ext uri="{BB962C8B-B14F-4D97-AF65-F5344CB8AC3E}">
        <p14:creationId xmlns:p14="http://schemas.microsoft.com/office/powerpoint/2010/main" val="94023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92AB-D428-2951-3E7B-4DD15723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1DB-2B3C-9E20-66B0-460F9A39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Understanding the real meaning of Data, Information and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Applying Exploratory Data Analysis (EDA)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Applying Python 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Building and Evaluating Machine Learning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B92E-4919-C0CF-C031-FD0A9F2D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7AB6-6373-E365-E4C7-F5D2C1D48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A5CC39-E60C-F203-B16D-68AFFB1F0ACB}"/>
              </a:ext>
            </a:extLst>
          </p:cNvPr>
          <p:cNvSpPr/>
          <p:nvPr/>
        </p:nvSpPr>
        <p:spPr>
          <a:xfrm>
            <a:off x="214311" y="2579370"/>
            <a:ext cx="2524125" cy="1200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AD03D9-E7AA-6379-D7DD-5A76DACBFA06}"/>
              </a:ext>
            </a:extLst>
          </p:cNvPr>
          <p:cNvSpPr/>
          <p:nvPr/>
        </p:nvSpPr>
        <p:spPr>
          <a:xfrm>
            <a:off x="3036573" y="2566035"/>
            <a:ext cx="2524125" cy="1200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1E463-7AFD-FE93-8852-5B5AE7716285}"/>
              </a:ext>
            </a:extLst>
          </p:cNvPr>
          <p:cNvSpPr/>
          <p:nvPr/>
        </p:nvSpPr>
        <p:spPr>
          <a:xfrm>
            <a:off x="6031703" y="2566035"/>
            <a:ext cx="2524125" cy="1200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36052E-934C-5654-4C7F-1C4F8B2893CB}"/>
              </a:ext>
            </a:extLst>
          </p:cNvPr>
          <p:cNvSpPr/>
          <p:nvPr/>
        </p:nvSpPr>
        <p:spPr>
          <a:xfrm>
            <a:off x="8997313" y="2566035"/>
            <a:ext cx="2524125" cy="1200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05756-9D60-B4FE-411E-2B400D5985FE}"/>
              </a:ext>
            </a:extLst>
          </p:cNvPr>
          <p:cNvSpPr/>
          <p:nvPr/>
        </p:nvSpPr>
        <p:spPr>
          <a:xfrm>
            <a:off x="4619625" y="4667037"/>
            <a:ext cx="2524125" cy="1200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00223-AF39-D621-3003-C3D0EAF5D6CB}"/>
              </a:ext>
            </a:extLst>
          </p:cNvPr>
          <p:cNvSpPr txBox="1"/>
          <p:nvPr/>
        </p:nvSpPr>
        <p:spPr>
          <a:xfrm>
            <a:off x="650562" y="29718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C7D85-44AD-C28F-3C15-B0103E15F91D}"/>
              </a:ext>
            </a:extLst>
          </p:cNvPr>
          <p:cNvSpPr txBox="1"/>
          <p:nvPr/>
        </p:nvSpPr>
        <p:spPr>
          <a:xfrm>
            <a:off x="3209441" y="2971800"/>
            <a:ext cx="245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 and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B1D6C-46ED-8BD8-E092-9840A0DE57C2}"/>
              </a:ext>
            </a:extLst>
          </p:cNvPr>
          <p:cNvSpPr txBox="1"/>
          <p:nvPr/>
        </p:nvSpPr>
        <p:spPr>
          <a:xfrm>
            <a:off x="6002183" y="2971800"/>
            <a:ext cx="285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Exploratory Data Analysis and Feature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F8BF7-F0FB-7C47-B5D7-87DA4C9FB930}"/>
              </a:ext>
            </a:extLst>
          </p:cNvPr>
          <p:cNvSpPr txBox="1"/>
          <p:nvPr/>
        </p:nvSpPr>
        <p:spPr>
          <a:xfrm>
            <a:off x="9528932" y="29718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91D84-6D58-25D3-798F-FC3BBD83D31D}"/>
              </a:ext>
            </a:extLst>
          </p:cNvPr>
          <p:cNvSpPr txBox="1"/>
          <p:nvPr/>
        </p:nvSpPr>
        <p:spPr>
          <a:xfrm>
            <a:off x="4995862" y="5082446"/>
            <a:ext cx="214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364753-0163-8008-4A39-079EDCE4DF14}"/>
              </a:ext>
            </a:extLst>
          </p:cNvPr>
          <p:cNvSpPr/>
          <p:nvPr/>
        </p:nvSpPr>
        <p:spPr>
          <a:xfrm>
            <a:off x="2756841" y="3977011"/>
            <a:ext cx="323366" cy="41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64D2D1-1882-07E1-CA67-430A6EDB17A6}"/>
              </a:ext>
            </a:extLst>
          </p:cNvPr>
          <p:cNvSpPr/>
          <p:nvPr/>
        </p:nvSpPr>
        <p:spPr>
          <a:xfrm>
            <a:off x="5746440" y="3972150"/>
            <a:ext cx="323366" cy="41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8C2E76-B49D-3B4C-77BC-FFC734291D10}"/>
              </a:ext>
            </a:extLst>
          </p:cNvPr>
          <p:cNvSpPr/>
          <p:nvPr/>
        </p:nvSpPr>
        <p:spPr>
          <a:xfrm>
            <a:off x="8673947" y="3972149"/>
            <a:ext cx="323366" cy="41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9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C7ED-CAE3-04CA-22A4-5166191F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1C60D-CE1E-BF92-8BCE-5F756D3D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275" y="1984374"/>
            <a:ext cx="5153025" cy="5153025"/>
          </a:xfrm>
        </p:spPr>
      </p:pic>
    </p:spTree>
    <p:extLst>
      <p:ext uri="{BB962C8B-B14F-4D97-AF65-F5344CB8AC3E}">
        <p14:creationId xmlns:p14="http://schemas.microsoft.com/office/powerpoint/2010/main" val="256724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143C-6262-FD2F-A08A-C231010F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A4B73-43BB-5BDF-9653-BB4E6A28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Handle missing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Selecting important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Finding outliers </a:t>
            </a:r>
          </a:p>
        </p:txBody>
      </p:sp>
    </p:spTree>
    <p:extLst>
      <p:ext uri="{BB962C8B-B14F-4D97-AF65-F5344CB8AC3E}">
        <p14:creationId xmlns:p14="http://schemas.microsoft.com/office/powerpoint/2010/main" val="382460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3D67-CA65-585C-282B-669CDBB2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1995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 and Feature Engineering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658C-6EB2-02B2-A7F5-523F7A5CC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Investigate the distribution of numerical features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Investigate the correlation of these numerical features with ”</a:t>
            </a:r>
            <a:r>
              <a:rPr lang="en-US" dirty="0" err="1"/>
              <a:t>SalePrice</a:t>
            </a:r>
            <a:r>
              <a:rPr lang="en-US" dirty="0"/>
              <a:t>” and drop any features that have low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Deal with missing values through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Operating with Numerical and Categorical Features </a:t>
            </a:r>
          </a:p>
        </p:txBody>
      </p:sp>
    </p:spTree>
    <p:extLst>
      <p:ext uri="{BB962C8B-B14F-4D97-AF65-F5344CB8AC3E}">
        <p14:creationId xmlns:p14="http://schemas.microsoft.com/office/powerpoint/2010/main" val="23722513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{B702D9D6-5883-4A8A-84B4-A27B0B508B18}tf22712842_win32</Template>
  <TotalTime>386</TotalTime>
  <Words>1167</Words>
  <Application>Microsoft Office PowerPoint</Application>
  <PresentationFormat>Widescreen</PresentationFormat>
  <Paragraphs>116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</vt:lpstr>
      <vt:lpstr>Bookman Old Style</vt:lpstr>
      <vt:lpstr>Calibri</vt:lpstr>
      <vt:lpstr>Franklin Gothic Book</vt:lpstr>
      <vt:lpstr>Inter</vt:lpstr>
      <vt:lpstr>1_RetrospectVTI</vt:lpstr>
      <vt:lpstr>House Prices - Advanced Regression Techniques</vt:lpstr>
      <vt:lpstr>Presented by</vt:lpstr>
      <vt:lpstr>Outline</vt:lpstr>
      <vt:lpstr>Introduction</vt:lpstr>
      <vt:lpstr>Objectives of the project</vt:lpstr>
      <vt:lpstr>Methodology  </vt:lpstr>
      <vt:lpstr>Data Collection</vt:lpstr>
      <vt:lpstr>Data Cleaning and Preparation</vt:lpstr>
      <vt:lpstr>Exploratory Data Analysis and Feature Engineering </vt:lpstr>
      <vt:lpstr>Exploratory Data Analysis and Feature Engineering (Numerical Features) </vt:lpstr>
      <vt:lpstr>Exploratory Data Analysis and Feature Engineering (Numerical Features Co-relation) </vt:lpstr>
      <vt:lpstr>Exploratory Data Analysis and Feature Engineering (Numerical Features Co-relation) </vt:lpstr>
      <vt:lpstr>Exploratory Data Analysis and Feature Engineering (Numerical Features Missing Values Train Set) </vt:lpstr>
      <vt:lpstr>Exploratory Data Analysis and Feature Engineering (Numerical Features Missing Values Test Set) </vt:lpstr>
      <vt:lpstr>Exploratory Data Analysis and Feature Engineering (Numerical Features Summary) </vt:lpstr>
      <vt:lpstr>Exploratory Data Analysis and Feature Engineering (Categorical Features) </vt:lpstr>
      <vt:lpstr>Exploratory Data Analysis and Feature Engineering (Categorical Features) </vt:lpstr>
      <vt:lpstr>Exploratory Data Analysis and Feature Engineering (Categorical Features) </vt:lpstr>
      <vt:lpstr>Exploratory Data Analysis and Feature Engineering (Categorical Features) </vt:lpstr>
      <vt:lpstr>Exploratory Data Analysis and Feature Engineering (Categorical Features Missing Values Train Set) </vt:lpstr>
      <vt:lpstr>Exploratory Data Analysis and Feature Engineering (Categorical Features Missing Values Test Set) </vt:lpstr>
      <vt:lpstr>Exploratory Data Analysis and Feature Engineering (Categorical Features Summary) </vt:lpstr>
      <vt:lpstr>Exploratory Data Analysis and Feature Engineering (Categorical Features) </vt:lpstr>
      <vt:lpstr>Exploratory Data Analysis and Feature Engineering (Data Joining) </vt:lpstr>
      <vt:lpstr>Exploratory Data Analysis and Feature Engineering (Data Joining) </vt:lpstr>
      <vt:lpstr>Model Building </vt:lpstr>
      <vt:lpstr>Model Evaluation</vt:lpstr>
      <vt:lpstr>Model Evaluation</vt:lpstr>
      <vt:lpstr>Model Evaluation (Decision Tree)</vt:lpstr>
      <vt:lpstr>Model Evaluation (Linear Regression)</vt:lpstr>
      <vt:lpstr>Model Evaluation (Decision Tree)</vt:lpstr>
      <vt:lpstr>Model Evaluation (Random Forest)</vt:lpstr>
      <vt:lpstr>Findings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Turjo</dc:creator>
  <cp:lastModifiedBy>Turjo</cp:lastModifiedBy>
  <cp:revision>84</cp:revision>
  <dcterms:created xsi:type="dcterms:W3CDTF">2022-05-17T06:32:01Z</dcterms:created>
  <dcterms:modified xsi:type="dcterms:W3CDTF">2022-05-21T09:10:41Z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